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81" r:id="rId4"/>
    <p:sldId id="257" r:id="rId5"/>
    <p:sldId id="259" r:id="rId6"/>
    <p:sldId id="260" r:id="rId7"/>
    <p:sldId id="266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9" r:id="rId20"/>
    <p:sldId id="275" r:id="rId21"/>
    <p:sldId id="276" r:id="rId22"/>
    <p:sldId id="282" r:id="rId23"/>
    <p:sldId id="283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4E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3863"/>
  </p:normalViewPr>
  <p:slideViewPr>
    <p:cSldViewPr snapToGrid="0" snapToObjects="1">
      <p:cViewPr varScale="1">
        <p:scale>
          <a:sx n="130" d="100"/>
          <a:sy n="130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7734-140A-0448-BD78-048EC4867908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35604-B57C-E64B-B261-7BF82DD5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4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9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same cell in the next state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4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call the states as </a:t>
                </a:r>
                <a:r>
                  <a:rPr lang="es-ES" b="0" i="0">
                    <a:latin typeface="Cambria Math" panose="02040503050406030204" pitchFamily="18" charset="0"/>
                  </a:rPr>
                  <a:t>𝐶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because in the formulas they use </a:t>
                </a:r>
                <a:r>
                  <a:rPr lang="es-ES" b="0" i="0">
                    <a:latin typeface="Cambria Math" panose="02040503050406030204" pitchFamily="18" charset="0"/>
                  </a:rPr>
                  <a:t>𝑠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s-ES" b="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to represent the state at each time step. But we want to make clear that there are 4 possible states in this environment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 represents that if the agent takes that action, it will remain in the </a:t>
                </a:r>
                <a:r>
                  <a:rPr lang="en-US"/>
                  <a:t>same cell in the next state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35604-B57C-E64B-B261-7BF82DD5E4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9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83E4-EC5B-B645-BB6A-1D709C23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6EADA-F4E3-264E-86A6-28AE6B9DC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001D4-849E-F549-8869-0F302BC9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9B82-5D86-A448-AAF3-C246507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FAAE3-FC0D-1349-828C-08ACAF0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E109-7DA7-D94E-83B5-9D2B770C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A2F8F-3899-5B42-BB5C-34A7DA9BA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CFA9-8F58-704C-98C9-4469705C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43E7-C844-D145-8C42-383E0F6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E55C-7C60-0747-B8B3-975AA374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7CBB9-B163-9E47-8F8D-D2EFBAB69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E97FF-274B-0A49-96AE-DF914257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665C6-EE1D-AD40-9115-1BF5E1D3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01B0C-8E11-1046-93E1-AFF5D3A2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5D84-B5A5-DA4F-AC8F-3EAE338C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93-928C-CC4F-A4E8-8531D784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ECD6-E341-5247-94AD-52615FD1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C47-0AD6-BF43-ADB0-AC6305B3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32D8-CEE1-644C-BA13-77DB28A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1A24-0B47-A946-8C87-4057CE66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3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C6-DE91-0048-A850-7A643CD6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DA94D-4D9B-774B-ACC2-C31922BA7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A82E-9CBE-A447-AC6D-AEC3FA1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6C03-6CAD-4648-A35E-5D066994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ECD4-3F27-5041-86BF-59C29E05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0DC6-DC65-6047-A3CC-A40931F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3389-0D39-2F45-B368-D32938082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65D0-F972-D041-A5C9-DAECDE48D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DD9E8-5285-6A4D-9E68-3C44C5EA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0FE8-0B93-374C-9969-83745579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562B9-7C65-3341-8CD4-896CEA89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1DA-D9C5-5C40-B605-326CF6F9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BBC18-7DD5-5147-A621-3DADB4C6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8C37F-207B-ED4C-A636-F61881070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E3939-DD60-9B43-BE69-559AA3D3C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721B47-B050-6549-92B2-B96729191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7D7E-57AB-E745-BE49-7E7EC8A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8FCA-C819-D742-BF65-2C60B09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1273B-9317-7947-A5E3-CEDC12D7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2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B28D-458D-8D40-8738-F9037047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56590-0FC3-D748-BD61-345477A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214AC-3AE7-7942-A23E-BD9A3EF8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4557B-C1A2-AE47-B3F3-5EADB68E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C4146-1B9D-CB48-966D-EC63720E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A9E25-BDD4-4F41-BE3B-6591D215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0E6B1-E7EE-314B-8EAF-BFAD5ECF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A480-CF15-084A-AC6B-63CCC6A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23077-18F7-C04D-B146-997674CBE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DC2EB-BECD-DD45-A584-DF93DCD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BCBAB-0DAB-A94D-A9D9-2B9DBD5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2B85-6821-104E-9ACE-97BF5EC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3FB6F-4B95-9A47-886B-AD83C4CC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BDE2-A60C-B34C-95AA-9147562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576ABC-CB09-AE48-9E29-BADC8DC3A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7C655-6DAC-2142-8A63-C3B70BB82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503BC-E9FE-A74D-A072-BBD6B3E9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C6DD-F864-2349-ABCB-DABB016B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CDC69-9053-4947-87D1-C72C45A5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AE085-2EE8-F840-977E-07632F2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52AD-5A6E-354D-803A-781A5E7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EF74-BC0D-A342-A603-24703FC11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E4F2-7F72-1440-8B92-0D9664A4271B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B017-51E1-E24B-AA72-60C8C235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72436-8FF3-BC42-8785-00CC1775F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4F28D-E920-2E40-94C5-CDD382D4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86.png"/><Relationship Id="rId30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01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00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28.png"/><Relationship Id="rId24" Type="http://schemas.openxmlformats.org/officeDocument/2006/relationships/image" Target="../media/image99.png"/><Relationship Id="rId32" Type="http://schemas.openxmlformats.org/officeDocument/2006/relationships/image" Target="../media/image26.png"/><Relationship Id="rId5" Type="http://schemas.openxmlformats.org/officeDocument/2006/relationships/image" Target="../media/image87.png"/><Relationship Id="rId15" Type="http://schemas.openxmlformats.org/officeDocument/2006/relationships/image" Target="../media/image7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27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09.png"/><Relationship Id="rId8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09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4.png"/><Relationship Id="rId3" Type="http://schemas.openxmlformats.org/officeDocument/2006/relationships/image" Target="../media/image65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09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8" Type="http://schemas.openxmlformats.org/officeDocument/2006/relationships/image" Target="../media/image71.png"/><Relationship Id="rId3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48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00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150.png"/><Relationship Id="rId36" Type="http://schemas.openxmlformats.org/officeDocument/2006/relationships/image" Target="../media/image8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49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1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154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28" Type="http://schemas.openxmlformats.org/officeDocument/2006/relationships/image" Target="../media/image150.png"/><Relationship Id="rId36" Type="http://schemas.openxmlformats.org/officeDocument/2006/relationships/image" Target="../media/image15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Relationship Id="rId27" Type="http://schemas.openxmlformats.org/officeDocument/2006/relationships/image" Target="../media/image152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Reinforcement Learning 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BF9DF-CB6A-AA4B-81BE-9F781BF0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3539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Pablo Ruiz Ruiz</a:t>
            </a:r>
          </a:p>
          <a:p>
            <a:pPr algn="r"/>
            <a:r>
              <a:rPr lang="en-US" dirty="0"/>
              <a:t>Deep Learning Intern Researcher @ Harvard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EC4A8-0045-714A-BC42-5C2BE445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" y="144002"/>
            <a:ext cx="2936773" cy="10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080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/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40350E-E43D-FB4F-83C0-13FE4596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95" y="2256181"/>
                <a:ext cx="1352524" cy="12165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75C06D6-2513-2D46-9C8A-340776DCB18D}"/>
              </a:ext>
            </a:extLst>
          </p:cNvPr>
          <p:cNvCxnSpPr>
            <a:stCxn id="53" idx="2"/>
          </p:cNvCxnSpPr>
          <p:nvPr/>
        </p:nvCxnSpPr>
        <p:spPr>
          <a:xfrm rot="5400000" flipH="1" flipV="1">
            <a:off x="7777993" y="-103054"/>
            <a:ext cx="520870" cy="6630743"/>
          </a:xfrm>
          <a:prstGeom prst="curvedConnector4">
            <a:avLst>
              <a:gd name="adj1" fmla="val -99004"/>
              <a:gd name="adj2" fmla="val 99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3E2B653-08C7-A948-B3E3-54A67BF22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8430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51E668-368F-6049-9159-FBF98F50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76">
            <a:extLst>
              <a:ext uri="{FF2B5EF4-FFF2-40B4-BE49-F238E27FC236}">
                <a16:creationId xmlns:a16="http://schemas.microsoft.com/office/drawing/2014/main" id="{776384DE-A4A5-8943-888D-01E60C30DD0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083ABDD-2354-EC49-B607-E85B7E6F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ight Arrow 83">
            <a:extLst>
              <a:ext uri="{FF2B5EF4-FFF2-40B4-BE49-F238E27FC236}">
                <a16:creationId xmlns:a16="http://schemas.microsoft.com/office/drawing/2014/main" id="{B3DD3F68-CCCC-2447-B426-70C68B4B7CEB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772DD0D-26B3-6641-AFF7-0A77B5A04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F1F9974-603A-D144-A8CD-5DCE8791C98A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53E20A8-EDDB-6645-AE5A-CAF60F24C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Arrow 102">
            <a:extLst>
              <a:ext uri="{FF2B5EF4-FFF2-40B4-BE49-F238E27FC236}">
                <a16:creationId xmlns:a16="http://schemas.microsoft.com/office/drawing/2014/main" id="{03F8BA86-D156-B04A-9547-59460A5A7D95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3788044-C0EF-0C4A-8A8D-5FDBC650D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7641F4F-A7E5-5445-8890-E65459A6D520}"/>
              </a:ext>
            </a:extLst>
          </p:cNvPr>
          <p:cNvCxnSpPr>
            <a:stCxn id="53" idx="2"/>
          </p:cNvCxnSpPr>
          <p:nvPr/>
        </p:nvCxnSpPr>
        <p:spPr>
          <a:xfrm rot="16200000" flipH="1">
            <a:off x="7004806" y="1191004"/>
            <a:ext cx="1854159" cy="6417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6B2C64-23CB-B246-BC33-E4F2436C71F7}"/>
              </a:ext>
            </a:extLst>
          </p:cNvPr>
          <p:cNvSpPr/>
          <p:nvPr/>
        </p:nvSpPr>
        <p:spPr>
          <a:xfrm>
            <a:off x="1504805" y="5841749"/>
            <a:ext cx="3513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Let’s take a look at another episode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49A9-F4D4-8F4B-89ED-090A8B7ABBCE}"/>
              </a:ext>
            </a:extLst>
          </p:cNvPr>
          <p:cNvSpPr txBox="1"/>
          <p:nvPr/>
        </p:nvSpPr>
        <p:spPr>
          <a:xfrm>
            <a:off x="1517486" y="551500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was just 1 episode</a:t>
            </a:r>
          </a:p>
        </p:txBody>
      </p:sp>
    </p:spTree>
    <p:extLst>
      <p:ext uri="{BB962C8B-B14F-4D97-AF65-F5344CB8AC3E}">
        <p14:creationId xmlns:p14="http://schemas.microsoft.com/office/powerpoint/2010/main" val="272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2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52255"/>
                  </p:ext>
                </p:extLst>
              </p:nvPr>
            </p:nvGraphicFramePr>
            <p:xfrm>
              <a:off x="579310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51206"/>
                  </p:ext>
                </p:extLst>
              </p:nvPr>
            </p:nvGraphicFramePr>
            <p:xfrm>
              <a:off x="7746549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469273"/>
                  </p:ext>
                </p:extLst>
              </p:nvPr>
            </p:nvGraphicFramePr>
            <p:xfrm>
              <a:off x="8743011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538112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7345574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8317561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116029"/>
                  </p:ext>
                </p:extLst>
              </p:nvPr>
            </p:nvGraphicFramePr>
            <p:xfrm>
              <a:off x="677533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60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5593431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39" y="5162005"/>
                <a:ext cx="4907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67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43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2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49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18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6830530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867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25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94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909720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98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395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64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939796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899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108316"/>
                  </p:ext>
                </p:extLst>
              </p:nvPr>
            </p:nvGraphicFramePr>
            <p:xfrm>
              <a:off x="10777507" y="4047967"/>
              <a:ext cx="930562" cy="184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6897" r="-158621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103333" r="-15862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210345" r="-15862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300000" r="-15862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l="-3448" t="-413793" r="-15862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2871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754022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911400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8072127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9267422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988312E5-FF9A-584E-B7BD-B82A355BC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7072240"/>
                  </p:ext>
                </p:extLst>
              </p:nvPr>
            </p:nvGraphicFramePr>
            <p:xfrm>
              <a:off x="4810111" y="2394585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1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6086264A-20B7-AE44-B005-2633D4F3238C}"/>
              </a:ext>
            </a:extLst>
          </p:cNvPr>
          <p:cNvSpPr/>
          <p:nvPr/>
        </p:nvSpPr>
        <p:spPr>
          <a:xfrm>
            <a:off x="4406794" y="252036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/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A7E584-5CAC-B142-B14F-35446AD3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883" y="5409323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/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26F802-8FFD-A448-AC16-D5E2C0E0A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09" y="548008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A3AA78-81FE-1348-A502-5FCF481296C2}"/>
              </a:ext>
            </a:extLst>
          </p:cNvPr>
          <p:cNvCxnSpPr>
            <a:stCxn id="67" idx="6"/>
            <a:endCxn id="70" idx="1"/>
          </p:cNvCxnSpPr>
          <p:nvPr/>
        </p:nvCxnSpPr>
        <p:spPr>
          <a:xfrm>
            <a:off x="4563670" y="5612133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/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0EB0368-001E-ED40-9102-879FC9966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38" y="5319641"/>
                <a:ext cx="48545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6A450861-7AD0-4147-9501-143423A7D32D}"/>
              </a:ext>
            </a:extLst>
          </p:cNvPr>
          <p:cNvSpPr/>
          <p:nvPr/>
        </p:nvSpPr>
        <p:spPr>
          <a:xfrm rot="10800000">
            <a:off x="4563613" y="567123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/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65DAC3B-51CD-A040-A97C-E89742BAF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216" y="2046568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73">
            <a:extLst>
              <a:ext uri="{FF2B5EF4-FFF2-40B4-BE49-F238E27FC236}">
                <a16:creationId xmlns:a16="http://schemas.microsoft.com/office/drawing/2014/main" id="{D8CF76E5-D33E-414A-AAC7-F5B5C78A36D1}"/>
              </a:ext>
            </a:extLst>
          </p:cNvPr>
          <p:cNvSpPr/>
          <p:nvPr/>
        </p:nvSpPr>
        <p:spPr>
          <a:xfrm rot="16200000">
            <a:off x="6371383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FF8DE08C-1899-0C4C-83A3-7836D49F076B}"/>
              </a:ext>
            </a:extLst>
          </p:cNvPr>
          <p:cNvSpPr/>
          <p:nvPr/>
        </p:nvSpPr>
        <p:spPr>
          <a:xfrm rot="16200000">
            <a:off x="6836897" y="511206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7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393 L 0.05794 -0.00393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-0.00393 L -1.875E-6 -0.003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3450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311820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1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590059"/>
                  </p:ext>
                </p:extLst>
              </p:nvPr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769332"/>
                  </p:ext>
                </p:extLst>
              </p:nvPr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490482"/>
                  </p:ext>
                </p:extLst>
              </p:nvPr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92184"/>
                  </p:ext>
                </p:extLst>
              </p:nvPr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6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1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4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7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607" y="2081568"/>
                <a:ext cx="2049992" cy="198345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4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2934241" y="3349007"/>
            <a:ext cx="1148316" cy="11704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4753292" y="1714195"/>
            <a:ext cx="1560398" cy="4050184"/>
          </a:xfrm>
          <a:prstGeom prst="curvedConnector4">
            <a:avLst>
              <a:gd name="adj1" fmla="val -8517"/>
              <a:gd name="adj2" fmla="val 100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30180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5098673" y="2929212"/>
            <a:ext cx="775192" cy="39557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1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/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B42199A-B252-004C-96ED-7BB018F81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33" y="4115254"/>
                <a:ext cx="1016368" cy="338554"/>
              </a:xfrm>
              <a:prstGeom prst="rect">
                <a:avLst/>
              </a:prstGeom>
              <a:blipFill>
                <a:blip r:embed="rId3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2EA3D-DAF0-6944-BFE5-275E1653E09C}"/>
              </a:ext>
            </a:extLst>
          </p:cNvPr>
          <p:cNvCxnSpPr/>
          <p:nvPr/>
        </p:nvCxnSpPr>
        <p:spPr>
          <a:xfrm flipH="1">
            <a:off x="3508399" y="4520348"/>
            <a:ext cx="7544" cy="395166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7A4880F-65B9-0345-8989-1757F7FB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40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D8F9E3F-C842-274A-9CB9-895CFA407E34}"/>
              </a:ext>
            </a:extLst>
          </p:cNvPr>
          <p:cNvSpPr txBox="1"/>
          <p:nvPr/>
        </p:nvSpPr>
        <p:spPr>
          <a:xfrm>
            <a:off x="2684299" y="6117700"/>
            <a:ext cx="69858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WHAT DO WE DO NOW?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40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4"/>
            <a:ext cx="9144000" cy="4027489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First-Visit</a:t>
            </a:r>
            <a:br>
              <a:rPr lang="en-US" sz="4800" dirty="0"/>
            </a:br>
            <a:r>
              <a:rPr lang="en-US" sz="4800" dirty="0"/>
              <a:t>vs</a:t>
            </a:r>
            <a:br>
              <a:rPr lang="en-US" sz="4800" dirty="0"/>
            </a:br>
            <a:r>
              <a:rPr lang="en-US" sz="4800" dirty="0"/>
              <a:t>Every-Visit</a:t>
            </a:r>
          </a:p>
        </p:txBody>
      </p:sp>
    </p:spTree>
    <p:extLst>
      <p:ext uri="{BB962C8B-B14F-4D97-AF65-F5344CB8AC3E}">
        <p14:creationId xmlns:p14="http://schemas.microsoft.com/office/powerpoint/2010/main" val="215771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/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/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ross 78">
            <a:extLst>
              <a:ext uri="{FF2B5EF4-FFF2-40B4-BE49-F238E27FC236}">
                <a16:creationId xmlns:a16="http://schemas.microsoft.com/office/drawing/2014/main" id="{431B516E-A32E-8D4F-88B7-2C0720F58975}"/>
              </a:ext>
            </a:extLst>
          </p:cNvPr>
          <p:cNvSpPr/>
          <p:nvPr/>
        </p:nvSpPr>
        <p:spPr>
          <a:xfrm rot="18814226">
            <a:off x="8027986" y="37024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FC672D2A-8569-B54B-993C-A1DD76ECF831}"/>
              </a:ext>
            </a:extLst>
          </p:cNvPr>
          <p:cNvSpPr/>
          <p:nvPr/>
        </p:nvSpPr>
        <p:spPr>
          <a:xfrm rot="18814226">
            <a:off x="5944495" y="4598630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856700-8B87-D54D-A167-85144AAB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41" y="1453485"/>
            <a:ext cx="7083918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41843-0B19-474B-8A41-46B547578483}"/>
              </a:ext>
            </a:extLst>
          </p:cNvPr>
          <p:cNvSpPr/>
          <p:nvPr/>
        </p:nvSpPr>
        <p:spPr>
          <a:xfrm>
            <a:off x="3530009" y="3742660"/>
            <a:ext cx="5550196" cy="8612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First Visit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41703"/>
              </p:ext>
            </p:extLst>
          </p:nvPr>
        </p:nvGraphicFramePr>
        <p:xfrm>
          <a:off x="7057899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+9+9=18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805053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43" y="2235838"/>
                <a:ext cx="4381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2631814"/>
                <a:ext cx="4434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53" y="3001146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314670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2" y="1866506"/>
                <a:ext cx="4662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840230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65" y="187197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215144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34" y="188684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664827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04" y="1862630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1792"/>
              </p:ext>
            </p:extLst>
          </p:nvPr>
        </p:nvGraphicFramePr>
        <p:xfrm>
          <a:off x="704750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+1+1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60" y="3882690"/>
                <a:ext cx="2291653" cy="369332"/>
              </a:xfrm>
              <a:prstGeom prst="rect">
                <a:avLst/>
              </a:prstGeom>
              <a:blipFill>
                <a:blip r:embed="rId10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21" y="4718722"/>
                <a:ext cx="4381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114698"/>
                <a:ext cx="4434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631" y="5484030"/>
                <a:ext cx="4434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30427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9" y="4349390"/>
                <a:ext cx="46621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82983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172" y="4354862"/>
                <a:ext cx="4731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20475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41" y="4369732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65443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111" y="4345514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93C5E541-A80F-EF42-9903-1D38701C593C}"/>
              </a:ext>
            </a:extLst>
          </p:cNvPr>
          <p:cNvSpPr/>
          <p:nvPr/>
        </p:nvSpPr>
        <p:spPr>
          <a:xfrm>
            <a:off x="680125" y="4245961"/>
            <a:ext cx="6119911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/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C6E5E96-DC83-374F-87E3-B9245132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45" y="4271752"/>
                <a:ext cx="422787" cy="40561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CA9FDDB1-35B1-6A43-AE75-03F0ED8146C4}"/>
              </a:ext>
            </a:extLst>
          </p:cNvPr>
          <p:cNvSpPr/>
          <p:nvPr/>
        </p:nvSpPr>
        <p:spPr>
          <a:xfrm>
            <a:off x="680124" y="3597002"/>
            <a:ext cx="6119912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52D8FD-7E13-E44B-B0DE-2CC742D98F04}"/>
              </a:ext>
            </a:extLst>
          </p:cNvPr>
          <p:cNvSpPr/>
          <p:nvPr/>
        </p:nvSpPr>
        <p:spPr>
          <a:xfrm>
            <a:off x="680123" y="2959086"/>
            <a:ext cx="611991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34A271-84BE-5F46-9458-427A5A410F44}"/>
              </a:ext>
            </a:extLst>
          </p:cNvPr>
          <p:cNvSpPr/>
          <p:nvPr/>
        </p:nvSpPr>
        <p:spPr>
          <a:xfrm>
            <a:off x="680122" y="2276522"/>
            <a:ext cx="6119914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7" name="Table 116">
                <a:extLst>
                  <a:ext uri="{FF2B5EF4-FFF2-40B4-BE49-F238E27FC236}">
                    <a16:creationId xmlns:a16="http://schemas.microsoft.com/office/drawing/2014/main" id="{ECC919F0-E569-4A41-A593-B12442D3503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134" y="424596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8" name="Table 117">
                <a:extLst>
                  <a:ext uri="{FF2B5EF4-FFF2-40B4-BE49-F238E27FC236}">
                    <a16:creationId xmlns:a16="http://schemas.microsoft.com/office/drawing/2014/main" id="{C9F139C5-7364-7E49-8A5F-D070AC8F7E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601" y="3595912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19">
                <a:extLst>
                  <a:ext uri="{FF2B5EF4-FFF2-40B4-BE49-F238E27FC236}">
                    <a16:creationId xmlns:a16="http://schemas.microsoft.com/office/drawing/2014/main" id="{F2371A6D-F9DB-9A48-9EEB-C1A66C684B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802" y="298593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1" name="Table 120">
                <a:extLst>
                  <a:ext uri="{FF2B5EF4-FFF2-40B4-BE49-F238E27FC236}">
                    <a16:creationId xmlns:a16="http://schemas.microsoft.com/office/drawing/2014/main" id="{9D4D3B29-7BD5-C34E-ACCF-AD15B8F6E4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563" y="2278100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6F86A6-C9E5-7F42-A547-FD4442DDA108}"/>
              </a:ext>
            </a:extLst>
          </p:cNvPr>
          <p:cNvCxnSpPr>
            <a:cxnSpLocks/>
            <a:stCxn id="76" idx="7"/>
            <a:endCxn id="126" idx="1"/>
          </p:cNvCxnSpPr>
          <p:nvPr/>
        </p:nvCxnSpPr>
        <p:spPr>
          <a:xfrm flipV="1">
            <a:off x="2122416" y="3833809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/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99610F-DA71-1248-AB9C-EDCEFD44C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4" y="4010259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/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852631D-648F-1944-9778-10AEE9E5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8" y="364165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/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F7B373A-1611-F446-B9A8-FFE6088B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097" y="3693086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/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9426586-205A-6249-B9F8-42FF2545C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834" y="3641650"/>
                <a:ext cx="422787" cy="405619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/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3B3E571-2CE2-CF4B-B623-6D635E518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03" y="3702918"/>
                <a:ext cx="321042" cy="281445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F7A307-7536-6D41-B314-A140A69C2D53}"/>
              </a:ext>
            </a:extLst>
          </p:cNvPr>
          <p:cNvCxnSpPr>
            <a:cxnSpLocks/>
            <a:stCxn id="125" idx="6"/>
            <a:endCxn id="128" idx="1"/>
          </p:cNvCxnSpPr>
          <p:nvPr/>
        </p:nvCxnSpPr>
        <p:spPr>
          <a:xfrm flipV="1">
            <a:off x="3359515" y="3843641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/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0FD8233-567C-B74E-AC2D-EDE81386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52" y="3511159"/>
                <a:ext cx="49077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/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BD199F7-247A-9043-A979-97CF7110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10" y="2996674"/>
                <a:ext cx="422787" cy="405619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/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FB1C736-E97D-474E-8F2E-12C3CF24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79" y="3057942"/>
                <a:ext cx="321042" cy="281445"/>
              </a:xfrm>
              <a:prstGeom prst="rect">
                <a:avLst/>
              </a:prstGeom>
              <a:blipFill>
                <a:blip r:embed="rId30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6C8F2B-4D43-B940-BDCC-C42FDE8F6FE5}"/>
              </a:ext>
            </a:extLst>
          </p:cNvPr>
          <p:cNvCxnSpPr>
            <a:stCxn id="127" idx="7"/>
            <a:endCxn id="133" idx="1"/>
          </p:cNvCxnSpPr>
          <p:nvPr/>
        </p:nvCxnSpPr>
        <p:spPr>
          <a:xfrm flipV="1">
            <a:off x="4438705" y="3198665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/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86ED3D6-D019-8F4C-A465-51F72826A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83" y="3317463"/>
                <a:ext cx="49077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/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669977A-2489-4549-BA96-75C558FB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0" y="2307736"/>
                <a:ext cx="422787" cy="405619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/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17A30789-74EF-0946-B81A-0E04E148A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49" y="2369004"/>
                <a:ext cx="321042" cy="281445"/>
              </a:xfrm>
              <a:prstGeom prst="rect">
                <a:avLst/>
              </a:prstGeom>
              <a:blipFill>
                <a:blip r:embed="rId33"/>
                <a:stretch>
                  <a:fillRect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C462E6-9E74-C649-AC13-657A5815D7F8}"/>
              </a:ext>
            </a:extLst>
          </p:cNvPr>
          <p:cNvCxnSpPr>
            <a:stCxn id="132" idx="7"/>
            <a:endCxn id="137" idx="1"/>
          </p:cNvCxnSpPr>
          <p:nvPr/>
        </p:nvCxnSpPr>
        <p:spPr>
          <a:xfrm flipV="1">
            <a:off x="5468781" y="2509727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/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56235BD-FD61-8049-8407-F3E93853C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84" y="2656217"/>
                <a:ext cx="49077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Arrow 139">
            <a:extLst>
              <a:ext uri="{FF2B5EF4-FFF2-40B4-BE49-F238E27FC236}">
                <a16:creationId xmlns:a16="http://schemas.microsoft.com/office/drawing/2014/main" id="{BEEE6DD8-0EA6-9E4F-A28D-D1FB25BC1E48}"/>
              </a:ext>
            </a:extLst>
          </p:cNvPr>
          <p:cNvSpPr/>
          <p:nvPr/>
        </p:nvSpPr>
        <p:spPr>
          <a:xfrm rot="16200000">
            <a:off x="2440385" y="410864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99C0AC13-B485-5B49-BB52-DAAFE9815A8D}"/>
              </a:ext>
            </a:extLst>
          </p:cNvPr>
          <p:cNvSpPr/>
          <p:nvPr/>
        </p:nvSpPr>
        <p:spPr>
          <a:xfrm>
            <a:off x="4601112" y="3633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C380537D-1B46-0742-8FA0-5E1003E987AD}"/>
              </a:ext>
            </a:extLst>
          </p:cNvPr>
          <p:cNvSpPr/>
          <p:nvPr/>
        </p:nvSpPr>
        <p:spPr>
          <a:xfrm rot="5400000">
            <a:off x="5796407" y="283339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/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6AD8E8B0-E1F4-494A-8DB3-5B8BBFF73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8" y="4257577"/>
                <a:ext cx="422787" cy="405619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/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D81AC72-02E9-4741-922F-EEFADF67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94" y="4328338"/>
                <a:ext cx="321042" cy="281445"/>
              </a:xfrm>
              <a:prstGeom prst="rect">
                <a:avLst/>
              </a:prstGeom>
              <a:blipFill>
                <a:blip r:embed="rId36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ECF3316-84AB-B347-B0DD-333CC0EF0BFC}"/>
              </a:ext>
            </a:extLst>
          </p:cNvPr>
          <p:cNvCxnSpPr>
            <a:stCxn id="144" idx="6"/>
            <a:endCxn id="145" idx="1"/>
          </p:cNvCxnSpPr>
          <p:nvPr/>
        </p:nvCxnSpPr>
        <p:spPr>
          <a:xfrm>
            <a:off x="1092655" y="4460387"/>
            <a:ext cx="346239" cy="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/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807F190-E1AA-494F-AF10-A9AAE26CD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23" y="4167895"/>
                <a:ext cx="485454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223EBBA3-E700-4F40-8270-2C0C31411B95}"/>
              </a:ext>
            </a:extLst>
          </p:cNvPr>
          <p:cNvSpPr/>
          <p:nvPr/>
        </p:nvSpPr>
        <p:spPr>
          <a:xfrm rot="10800000">
            <a:off x="1092598" y="45194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E3676E8-553C-DE42-8E1F-EEB7C817B141}"/>
              </a:ext>
            </a:extLst>
          </p:cNvPr>
          <p:cNvSpPr txBox="1"/>
          <p:nvPr/>
        </p:nvSpPr>
        <p:spPr>
          <a:xfrm>
            <a:off x="7148818" y="930413"/>
            <a:ext cx="48053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/>
              <a:t>Table start with the values of previous episodes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/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788043D-CF44-1045-8598-A6600FFB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55" y="2081568"/>
                <a:ext cx="1029144" cy="133175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Arrow 152">
            <a:extLst>
              <a:ext uri="{FF2B5EF4-FFF2-40B4-BE49-F238E27FC236}">
                <a16:creationId xmlns:a16="http://schemas.microsoft.com/office/drawing/2014/main" id="{7A0A66D6-39D3-404F-AD1C-928BAF71D916}"/>
              </a:ext>
            </a:extLst>
          </p:cNvPr>
          <p:cNvSpPr/>
          <p:nvPr/>
        </p:nvSpPr>
        <p:spPr>
          <a:xfrm rot="16200000">
            <a:off x="3366474" y="395101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377F9A9-9796-8F4F-86E1-ABFF810D8F4E}"/>
              </a:ext>
            </a:extLst>
          </p:cNvPr>
          <p:cNvSpPr/>
          <p:nvPr/>
        </p:nvSpPr>
        <p:spPr>
          <a:xfrm>
            <a:off x="4096714" y="3052193"/>
            <a:ext cx="1031346" cy="10014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017A21A5-C99A-E94A-92FB-3B1A05299112}"/>
              </a:ext>
            </a:extLst>
          </p:cNvPr>
          <p:cNvCxnSpPr>
            <a:cxnSpLocks/>
            <a:stCxn id="156" idx="2"/>
          </p:cNvCxnSpPr>
          <p:nvPr/>
        </p:nvCxnSpPr>
        <p:spPr>
          <a:xfrm rot="5400000" flipH="1" flipV="1">
            <a:off x="7507681" y="47219"/>
            <a:ext cx="1111108" cy="6901697"/>
          </a:xfrm>
          <a:prstGeom prst="curvedConnector4">
            <a:avLst>
              <a:gd name="adj1" fmla="val 14832"/>
              <a:gd name="adj2" fmla="val 997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2673D6D-53E3-5C48-A76D-4691158F3120}"/>
              </a:ext>
            </a:extLst>
          </p:cNvPr>
          <p:cNvCxnSpPr>
            <a:cxnSpLocks/>
            <a:stCxn id="156" idx="2"/>
          </p:cNvCxnSpPr>
          <p:nvPr/>
        </p:nvCxnSpPr>
        <p:spPr>
          <a:xfrm rot="16200000" flipH="1">
            <a:off x="7293237" y="1372771"/>
            <a:ext cx="1241056" cy="66027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9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AA54-99FD-5E49-96B9-6776E479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/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In Reinforcement Learning, one of the fundamental concepts are the value functions.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action-value functions</a:t>
                </a:r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are the ones used for the control problem.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expected return of taking a particular action in a particular state, and then follow the current policy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That’s why the value table commonly receives the name of </a:t>
                </a:r>
                <a:r>
                  <a:rPr lang="en-US" b="1" dirty="0">
                    <a:solidFill>
                      <a:schemeClr val="tx1"/>
                    </a:solidFill>
                  </a:rPr>
                  <a:t>Q-Table</a:t>
                </a:r>
              </a:p>
            </p:txBody>
          </p:sp>
        </mc:Choice>
        <mc:Fallback>
          <p:sp>
            <p:nvSpPr>
              <p:cNvPr id="4" name="Folded Corner 3">
                <a:extLst>
                  <a:ext uri="{FF2B5EF4-FFF2-40B4-BE49-F238E27FC236}">
                    <a16:creationId xmlns:a16="http://schemas.microsoft.com/office/drawing/2014/main" id="{E80C66E7-D8D9-154F-ADB4-FD40AE6F8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633" y="2286000"/>
                <a:ext cx="8133907" cy="3125972"/>
              </a:xfrm>
              <a:prstGeom prst="foldedCorner">
                <a:avLst/>
              </a:prstGeom>
              <a:blipFill>
                <a:blip r:embed="rId2"/>
                <a:stretch>
                  <a:fillRect l="-622" r="-311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2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7761F-7A20-FA48-90C2-4B06BA2303A9}"/>
              </a:ext>
            </a:extLst>
          </p:cNvPr>
          <p:cNvSpPr txBox="1"/>
          <p:nvPr/>
        </p:nvSpPr>
        <p:spPr>
          <a:xfrm>
            <a:off x="4532462" y="4816549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Which is the best policy?</a:t>
            </a:r>
          </a:p>
        </p:txBody>
      </p:sp>
    </p:spTree>
    <p:extLst>
      <p:ext uri="{BB962C8B-B14F-4D97-AF65-F5344CB8AC3E}">
        <p14:creationId xmlns:p14="http://schemas.microsoft.com/office/powerpoint/2010/main" val="7956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38C3-59C3-EA41-B9EB-6D1A99C1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BF05-6E80-B648-9C86-10D26D64B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Prediction</a:t>
            </a:r>
          </a:p>
          <a:p>
            <a:pPr lvl="1"/>
            <a:r>
              <a:rPr lang="en-US" dirty="0"/>
              <a:t>First-visit vs Every-visit</a:t>
            </a:r>
          </a:p>
          <a:p>
            <a:endParaRPr lang="en-US" dirty="0"/>
          </a:p>
          <a:p>
            <a:r>
              <a:rPr lang="en-US" dirty="0"/>
              <a:t>Monte Carlo Control</a:t>
            </a:r>
          </a:p>
          <a:p>
            <a:pPr lvl="1"/>
            <a:r>
              <a:rPr lang="en-US" dirty="0"/>
              <a:t>Incremental Update</a:t>
            </a:r>
          </a:p>
          <a:p>
            <a:pPr lvl="1"/>
            <a:r>
              <a:rPr lang="en-US" dirty="0"/>
              <a:t>Constant step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0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888" y="863487"/>
            <a:ext cx="10423451" cy="4452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800" b="1" dirty="0"/>
              <a:t>What can be improved in this method?</a:t>
            </a:r>
            <a:br>
              <a:rPr lang="en-US" sz="4800" b="1" dirty="0"/>
            </a:br>
            <a:br>
              <a:rPr lang="en-US" sz="4800" dirty="0"/>
            </a:br>
            <a:r>
              <a:rPr lang="en-US" sz="3600" dirty="0"/>
              <a:t>Right now we are improving the table after all the episodes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We need a way to update the values after </a:t>
            </a:r>
            <a:r>
              <a:rPr lang="en-US" sz="3600" b="1" dirty="0"/>
              <a:t>each episode</a:t>
            </a:r>
            <a:br>
              <a:rPr lang="en-US" sz="36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608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5112010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Control</a:t>
            </a:r>
            <a:br>
              <a:rPr lang="en-US" sz="4800" dirty="0"/>
            </a:br>
            <a:br>
              <a:rPr lang="en-US" sz="4800" dirty="0"/>
            </a:br>
            <a:r>
              <a:rPr lang="en-US" sz="4000" dirty="0"/>
              <a:t>Incremental updates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614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2215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 + 7.8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839729" y="-112930"/>
            <a:ext cx="1395168" cy="7524790"/>
          </a:xfrm>
          <a:prstGeom prst="curvedConnector4">
            <a:avLst>
              <a:gd name="adj1" fmla="val 22939"/>
              <a:gd name="adj2" fmla="val 99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413223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+4+1=+5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943653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943653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6222694"/>
                <a:ext cx="11898244" cy="528863"/>
              </a:xfrm>
              <a:prstGeom prst="rect">
                <a:avLst/>
              </a:prstGeom>
              <a:blipFill>
                <a:blip r:embed="rId37"/>
                <a:stretch>
                  <a:fillRect l="-31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9" y="4354864"/>
            <a:ext cx="473054" cy="570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247973" y="5860602"/>
            <a:ext cx="0" cy="362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4918" y="4347049"/>
            <a:ext cx="7140350" cy="86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=8+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7−8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.8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4" y="4925346"/>
                <a:ext cx="6304558" cy="935256"/>
              </a:xfrm>
              <a:prstGeom prst="rect">
                <a:avLst/>
              </a:prstGeom>
              <a:blipFill>
                <a:blip r:embed="rId38"/>
                <a:stretch>
                  <a:fillRect l="-80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F34A5D9-8A1F-AF4F-BCE5-9043C23003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4221" y="2798196"/>
            <a:ext cx="4151578" cy="2216255"/>
          </a:xfrm>
          <a:prstGeom prst="curvedConnector3">
            <a:avLst>
              <a:gd name="adj1" fmla="val 9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D788E4-3FDA-F44F-9B76-F9672F374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857" y="5422828"/>
            <a:ext cx="6319498" cy="273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>
            <a:extLst>
              <a:ext uri="{FF2B5EF4-FFF2-40B4-BE49-F238E27FC236}">
                <a16:creationId xmlns:a16="http://schemas.microsoft.com/office/drawing/2014/main" id="{2DD8D26E-7E63-A74E-8362-7EC06EA3A220}"/>
              </a:ext>
            </a:extLst>
          </p:cNvPr>
          <p:cNvSpPr/>
          <p:nvPr/>
        </p:nvSpPr>
        <p:spPr>
          <a:xfrm rot="18814226">
            <a:off x="9738591" y="265590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>
            <a:extLst>
              <a:ext uri="{FF2B5EF4-FFF2-40B4-BE49-F238E27FC236}">
                <a16:creationId xmlns:a16="http://schemas.microsoft.com/office/drawing/2014/main" id="{94CDBE2E-CAEB-D94C-B19E-F9B74A97B81F}"/>
              </a:ext>
            </a:extLst>
          </p:cNvPr>
          <p:cNvSpPr/>
          <p:nvPr/>
        </p:nvSpPr>
        <p:spPr>
          <a:xfrm rot="18814226">
            <a:off x="9663300" y="510602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62751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+9 +8.8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−1−1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4" y="2082544"/>
                <a:ext cx="1770152" cy="132358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863689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+4 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943653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943653"/>
                <a:ext cx="2291653" cy="369332"/>
              </a:xfrm>
              <a:prstGeom prst="rect">
                <a:avLst/>
              </a:prstGeom>
              <a:blipFill>
                <a:blip r:embed="rId28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867" y="3944243"/>
                <a:ext cx="1016367" cy="338554"/>
              </a:xfrm>
              <a:prstGeom prst="rect">
                <a:avLst/>
              </a:prstGeom>
              <a:blipFill>
                <a:blip r:embed="rId3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A54E7F-5512-9147-9D95-5AE723F4B19A}"/>
              </a:ext>
            </a:extLst>
          </p:cNvPr>
          <p:cNvSpPr txBox="1"/>
          <p:nvPr/>
        </p:nvSpPr>
        <p:spPr>
          <a:xfrm flipH="1">
            <a:off x="4163853" y="1627369"/>
            <a:ext cx="31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episode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07" y="2309353"/>
                <a:ext cx="422787" cy="405619"/>
              </a:xfrm>
              <a:prstGeom prst="ellipse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/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8.8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E9609D-A7FA-BA45-B24B-C58254BA6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4" y="6064625"/>
                <a:ext cx="7012461" cy="52886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Cross 74">
            <a:extLst>
              <a:ext uri="{FF2B5EF4-FFF2-40B4-BE49-F238E27FC236}">
                <a16:creationId xmlns:a16="http://schemas.microsoft.com/office/drawing/2014/main" id="{01B7B136-746B-8445-AF06-77FFBCC17EF7}"/>
              </a:ext>
            </a:extLst>
          </p:cNvPr>
          <p:cNvSpPr/>
          <p:nvPr/>
        </p:nvSpPr>
        <p:spPr>
          <a:xfrm rot="18814226">
            <a:off x="11039551" y="2646305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75">
            <a:extLst>
              <a:ext uri="{FF2B5EF4-FFF2-40B4-BE49-F238E27FC236}">
                <a16:creationId xmlns:a16="http://schemas.microsoft.com/office/drawing/2014/main" id="{1BD5DC1D-926A-2F49-B7DC-AEE98E9570E2}"/>
              </a:ext>
            </a:extLst>
          </p:cNvPr>
          <p:cNvSpPr/>
          <p:nvPr/>
        </p:nvSpPr>
        <p:spPr>
          <a:xfrm rot="18814226">
            <a:off x="11013719" y="511645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2C5AB20-602C-4347-B8E9-942F68D9963D}"/>
              </a:ext>
            </a:extLst>
          </p:cNvPr>
          <p:cNvCxnSpPr>
            <a:cxnSpLocks/>
          </p:cNvCxnSpPr>
          <p:nvPr/>
        </p:nvCxnSpPr>
        <p:spPr>
          <a:xfrm flipV="1">
            <a:off x="4319712" y="2966025"/>
            <a:ext cx="7280940" cy="652819"/>
          </a:xfrm>
          <a:prstGeom prst="curvedConnector3">
            <a:avLst>
              <a:gd name="adj1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EDC9126-48C8-5A49-8228-AA1662C9C4FF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371597" y="3617340"/>
            <a:ext cx="7146265" cy="1590979"/>
          </a:xfrm>
          <a:prstGeom prst="curvedConnector3">
            <a:avLst>
              <a:gd name="adj1" fmla="val 998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</p:spPr>
            <p:txBody>
              <a:bodyPr>
                <a:normAutofit/>
              </a:bodyPr>
              <a:lstStyle/>
              <a:p>
                <a:br>
                  <a:rPr lang="en-US" dirty="0"/>
                </a:br>
                <a:r>
                  <a:rPr lang="en-US" sz="4800" b="1" dirty="0"/>
                  <a:t>What can be improved in this method?</a:t>
                </a:r>
                <a:br>
                  <a:rPr lang="en-US" sz="4800" b="1" dirty="0"/>
                </a:br>
                <a:br>
                  <a:rPr lang="en-US" sz="4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:r>
                  <a:rPr lang="en-US" sz="2400" dirty="0"/>
                  <a:t>will be high at the beginning and get smaller with time</a:t>
                </a:r>
                <a:br>
                  <a:rPr lang="en-US" sz="2400" dirty="0"/>
                </a:br>
                <a:r>
                  <a:rPr lang="en-US" sz="2400" dirty="0"/>
                  <a:t>This is undesired, we want last information to be indeed more important</a:t>
                </a:r>
                <a:br>
                  <a:rPr lang="en-US" sz="3600" dirty="0"/>
                </a:br>
                <a:endParaRPr lang="en-US" sz="4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073888" y="863487"/>
                <a:ext cx="10423451" cy="4452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183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Monte Carlo Methods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sz="4800" dirty="0"/>
                  <a:t>Monte Carlo Control</a:t>
                </a:r>
                <a:br>
                  <a:rPr lang="en-US" sz="4800" dirty="0"/>
                </a:br>
                <a:br>
                  <a:rPr lang="en-US" sz="4800" dirty="0"/>
                </a:br>
                <a:r>
                  <a:rPr lang="en-US" sz="4000" dirty="0"/>
                  <a:t>Constant Step Size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001F85-EC0B-F247-A4B1-7898FB9C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852855"/>
                <a:ext cx="9144000" cy="5112010"/>
              </a:xfrm>
              <a:blipFill>
                <a:blip r:embed="rId2"/>
                <a:stretch>
                  <a:fillRect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11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/>
              <p:nvPr/>
            </p:nvSpPr>
            <p:spPr>
              <a:xfrm>
                <a:off x="194016" y="1699836"/>
                <a:ext cx="11898244" cy="5288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step size * (expected – current)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2D0EF4-6BFB-434E-9F44-9033F40CA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16" y="1699836"/>
                <a:ext cx="11898244" cy="528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/>
              <p:nvPr/>
            </p:nvSpPr>
            <p:spPr>
              <a:xfrm>
                <a:off x="194016" y="3086202"/>
                <a:ext cx="11898244" cy="404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= Current + fix step size * (expected – current)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E05E8D-510F-FF42-B929-C5EAE5368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16" y="3086202"/>
                <a:ext cx="11898244" cy="4049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6C8468-D957-8F4B-96A5-C3AFE338D76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143138" y="2228699"/>
            <a:ext cx="0" cy="8575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475A0E-A4B4-2542-925D-5CB4EE021166}"/>
              </a:ext>
            </a:extLst>
          </p:cNvPr>
          <p:cNvSpPr txBox="1"/>
          <p:nvPr/>
        </p:nvSpPr>
        <p:spPr>
          <a:xfrm>
            <a:off x="570270" y="4473678"/>
            <a:ext cx="574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 example of Monte Carlo Methods playing </a:t>
            </a:r>
            <a:r>
              <a:rPr lang="en-US"/>
              <a:t>Blackjack: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4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3549024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E5ABC-7C36-EF49-A032-C55085552BA0}"/>
              </a:ext>
            </a:extLst>
          </p:cNvPr>
          <p:cNvSpPr txBox="1"/>
          <p:nvPr/>
        </p:nvSpPr>
        <p:spPr>
          <a:xfrm>
            <a:off x="4532462" y="4816549"/>
            <a:ext cx="317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good is my current policy?</a:t>
            </a:r>
          </a:p>
        </p:txBody>
      </p:sp>
    </p:spTree>
    <p:extLst>
      <p:ext uri="{BB962C8B-B14F-4D97-AF65-F5344CB8AC3E}">
        <p14:creationId xmlns:p14="http://schemas.microsoft.com/office/powerpoint/2010/main" val="228613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s-ES" sz="32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4D190BC-ACD5-FC4A-9E0B-FFD0B78DAB6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5205487"/>
                  </p:ext>
                </p:extLst>
              </p:nvPr>
            </p:nvGraphicFramePr>
            <p:xfrm>
              <a:off x="920261" y="1860793"/>
              <a:ext cx="274320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3662239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650091672"/>
                        </a:ext>
                      </a:extLst>
                    </a:gridCol>
                  </a:tblGrid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7" t="-917" r="-9908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9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352619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917" t="-101852" r="-99083" b="-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1852" t="-101852" b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54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18" y="4840020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4271099" y="250580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4271099" y="301258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4288683" y="350981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4297476" y="400704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/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D28492-F933-8F42-A3B6-1260F71CC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21" y="2450783"/>
                <a:ext cx="4662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/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5E2C7B-1206-8A4A-9AD0-3561E4112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6" y="2922364"/>
                <a:ext cx="4731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/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F783-260B-5E41-AC08-0B6E4EE7D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18" y="3400757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/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05F2B1-E176-5C49-9394-D6DBAE25F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66" y="3913651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D3AF17-4076-5B4D-B374-CD964A609FEF}"/>
              </a:ext>
            </a:extLst>
          </p:cNvPr>
          <p:cNvSpPr txBox="1"/>
          <p:nvPr/>
        </p:nvSpPr>
        <p:spPr>
          <a:xfrm>
            <a:off x="1960685" y="1503485"/>
            <a:ext cx="7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B464-D4BE-794F-9ABC-52C6B1235791}"/>
              </a:ext>
            </a:extLst>
          </p:cNvPr>
          <p:cNvSpPr txBox="1"/>
          <p:nvPr/>
        </p:nvSpPr>
        <p:spPr>
          <a:xfrm>
            <a:off x="4009292" y="193430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8DAFAB-6299-6E40-9E5F-69444E54709C}"/>
              </a:ext>
            </a:extLst>
          </p:cNvPr>
          <p:cNvSpPr txBox="1"/>
          <p:nvPr/>
        </p:nvSpPr>
        <p:spPr>
          <a:xfrm>
            <a:off x="1858618" y="5966773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/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dirty="0"/>
                  <a:t>We call the states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in the formulas they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represent the state at each time step. </a:t>
                </a:r>
              </a:p>
              <a:p>
                <a:pPr lvl="0">
                  <a:defRPr/>
                </a:pPr>
                <a:r>
                  <a:rPr lang="en-US" dirty="0"/>
                  <a:t>Thus, </a:t>
                </a:r>
                <a:r>
                  <a:rPr lang="en-US" b="1" dirty="0"/>
                  <a:t>there are 4 possible states </a:t>
                </a:r>
                <a:r>
                  <a:rPr lang="en-US" dirty="0"/>
                  <a:t>in this environment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AD6C1C-2E70-674B-B458-D6297A5C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3382508"/>
                <a:ext cx="5284177" cy="923330"/>
              </a:xfrm>
              <a:prstGeom prst="rect">
                <a:avLst/>
              </a:prstGeom>
              <a:blipFill>
                <a:blip r:embed="rId9"/>
                <a:stretch>
                  <a:fillRect l="-957" t="-1333" b="-8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/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Rewards</a:t>
                </a:r>
              </a:p>
              <a:p>
                <a:endParaRPr lang="en-U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reaching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s-ES" dirty="0"/>
              </a:p>
              <a:p>
                <a:pPr marL="285750" indent="-28575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otherwise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C9FF83-9AC0-5C40-9DCB-9FD4A003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2" y="1934308"/>
                <a:ext cx="2367315" cy="1200329"/>
              </a:xfrm>
              <a:prstGeom prst="rect">
                <a:avLst/>
              </a:prstGeom>
              <a:blipFill>
                <a:blip r:embed="rId10"/>
                <a:stretch>
                  <a:fillRect l="-2139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0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265771"/>
              </p:ext>
            </p:extLst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3B98660-4125-284A-908B-3FCAA92B1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9550"/>
              </p:ext>
            </p:extLst>
          </p:nvPr>
        </p:nvGraphicFramePr>
        <p:xfrm>
          <a:off x="5325548" y="2448853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3FEEDC3-1785-B941-8712-8A6CC196909B}"/>
              </a:ext>
            </a:extLst>
          </p:cNvPr>
          <p:cNvSpPr txBox="1"/>
          <p:nvPr/>
        </p:nvSpPr>
        <p:spPr>
          <a:xfrm>
            <a:off x="6298464" y="1583563"/>
            <a:ext cx="33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 and Counter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/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6308F8-1F26-C540-908C-CB24EF3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563" y="2408169"/>
                <a:ext cx="43813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/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937155-9530-6E46-8089-E7FF730A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2804145"/>
                <a:ext cx="443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/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BA52B0-6FB3-4048-912C-7586D147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73" y="3173477"/>
                <a:ext cx="443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60197454-73C1-364F-A2B4-935FD8B70447}"/>
              </a:ext>
            </a:extLst>
          </p:cNvPr>
          <p:cNvSpPr/>
          <p:nvPr/>
        </p:nvSpPr>
        <p:spPr>
          <a:xfrm rot="16200000">
            <a:off x="5582319" y="209386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/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4B6977-A753-F041-93B2-0CE72C7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1" y="2038837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2BD94C88-E865-4044-ADE3-057CE1B4FB18}"/>
              </a:ext>
            </a:extLst>
          </p:cNvPr>
          <p:cNvSpPr/>
          <p:nvPr/>
        </p:nvSpPr>
        <p:spPr>
          <a:xfrm rot="10800000">
            <a:off x="8107879" y="21533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/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8471E4-6454-1D49-97F0-D5976507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14" y="2044309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1AC8CD79-E5BB-5442-9931-D3AF053105FB}"/>
              </a:ext>
            </a:extLst>
          </p:cNvPr>
          <p:cNvSpPr/>
          <p:nvPr/>
        </p:nvSpPr>
        <p:spPr>
          <a:xfrm>
            <a:off x="9482793" y="215257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/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CFA280B-2BE4-6E41-9460-6FEDBA2D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083" y="2059179"/>
                <a:ext cx="4731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5212474-7FF3-494B-9B27-DDDD81A6043F}"/>
              </a:ext>
            </a:extLst>
          </p:cNvPr>
          <p:cNvSpPr/>
          <p:nvPr/>
        </p:nvSpPr>
        <p:spPr>
          <a:xfrm rot="5400000">
            <a:off x="6932476" y="212518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/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2DC9C8-B846-7944-8F1B-9C05FFE94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53" y="2034961"/>
                <a:ext cx="4731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897935-2708-C145-A992-96D791F61FC4}"/>
              </a:ext>
            </a:extLst>
          </p:cNvPr>
          <p:cNvSpPr/>
          <p:nvPr/>
        </p:nvSpPr>
        <p:spPr>
          <a:xfrm>
            <a:off x="4838673" y="380501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X represents that if the agent takes that action, it will remain in the same cell in the next state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860F69-3C7E-9542-ACE1-E58EBF549F3D}"/>
              </a:ext>
            </a:extLst>
          </p:cNvPr>
          <p:cNvSpPr/>
          <p:nvPr/>
        </p:nvSpPr>
        <p:spPr>
          <a:xfrm>
            <a:off x="4838673" y="464908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/>
              <a:t>The Table of values is trying to answer the natural question:</a:t>
            </a:r>
          </a:p>
          <a:p>
            <a:pPr lvl="0">
              <a:defRPr/>
            </a:pPr>
            <a:r>
              <a:rPr lang="en-US" dirty="0"/>
              <a:t>	</a:t>
            </a:r>
            <a:r>
              <a:rPr lang="en-US" i="1" dirty="0"/>
              <a:t>which action is the best one at each state?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5448AC-EF8C-5244-A1BF-33EEFF18CAC0}"/>
              </a:ext>
            </a:extLst>
          </p:cNvPr>
          <p:cNvSpPr/>
          <p:nvPr/>
        </p:nvSpPr>
        <p:spPr>
          <a:xfrm>
            <a:off x="4842663" y="5478862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dirty="0"/>
              <a:t>Counter Table is keeping track of how many time each state has been visited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180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Example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20261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50" y="3375955"/>
            <a:ext cx="866486" cy="107539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BCE845-D06A-6843-9419-DB6670DF85C6}"/>
              </a:ext>
            </a:extLst>
          </p:cNvPr>
          <p:cNvSpPr/>
          <p:nvPr/>
        </p:nvSpPr>
        <p:spPr>
          <a:xfrm rot="16200000">
            <a:off x="1462723" y="31114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41A7B6-6F55-3846-9E1F-D1DB7E39672C}"/>
              </a:ext>
            </a:extLst>
          </p:cNvPr>
          <p:cNvSpPr/>
          <p:nvPr/>
        </p:nvSpPr>
        <p:spPr>
          <a:xfrm rot="5400000">
            <a:off x="2779933" y="313794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156FE79-A53B-CF43-AA35-55C2931DC1A1}"/>
              </a:ext>
            </a:extLst>
          </p:cNvPr>
          <p:cNvSpPr/>
          <p:nvPr/>
        </p:nvSpPr>
        <p:spPr>
          <a:xfrm rot="10800000">
            <a:off x="770792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96487-4446-A441-9241-5A7C9A4DC2C7}"/>
              </a:ext>
            </a:extLst>
          </p:cNvPr>
          <p:cNvSpPr/>
          <p:nvPr/>
        </p:nvSpPr>
        <p:spPr>
          <a:xfrm>
            <a:off x="2154656" y="381920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98F32DD8-76CE-6C4D-8B8A-D697FF43C911}"/>
              </a:ext>
            </a:extLst>
          </p:cNvPr>
          <p:cNvSpPr/>
          <p:nvPr/>
        </p:nvSpPr>
        <p:spPr>
          <a:xfrm rot="18814226">
            <a:off x="2094152" y="3714442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D35BB82-65AA-6E49-9957-9EA04AB21CEA}"/>
              </a:ext>
            </a:extLst>
          </p:cNvPr>
          <p:cNvSpPr/>
          <p:nvPr/>
        </p:nvSpPr>
        <p:spPr>
          <a:xfrm>
            <a:off x="2160517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C021007-3E45-CD43-BCA5-C2D2452DA6BF}"/>
              </a:ext>
            </a:extLst>
          </p:cNvPr>
          <p:cNvSpPr/>
          <p:nvPr/>
        </p:nvSpPr>
        <p:spPr>
          <a:xfrm>
            <a:off x="3550242" y="249600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952DAD5-A947-704A-A032-27ABA83C1D8B}"/>
              </a:ext>
            </a:extLst>
          </p:cNvPr>
          <p:cNvSpPr/>
          <p:nvPr/>
        </p:nvSpPr>
        <p:spPr>
          <a:xfrm rot="10800000">
            <a:off x="734542" y="38167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22D9906-22BA-3148-9FB0-5CECCBF4200C}"/>
              </a:ext>
            </a:extLst>
          </p:cNvPr>
          <p:cNvSpPr/>
          <p:nvPr/>
        </p:nvSpPr>
        <p:spPr>
          <a:xfrm rot="5400000">
            <a:off x="1462722" y="459437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5F50F8-516A-AE45-A653-AC909FD5BB28}"/>
              </a:ext>
            </a:extLst>
          </p:cNvPr>
          <p:cNvSpPr/>
          <p:nvPr/>
        </p:nvSpPr>
        <p:spPr>
          <a:xfrm rot="16200000">
            <a:off x="1462722" y="175421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18D6E29-947E-6B40-A5C8-F41ED096AA9E}"/>
              </a:ext>
            </a:extLst>
          </p:cNvPr>
          <p:cNvSpPr/>
          <p:nvPr/>
        </p:nvSpPr>
        <p:spPr>
          <a:xfrm rot="16200000">
            <a:off x="2795844" y="174492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305ECD14-13A4-FC4B-A884-44CA66150C48}"/>
              </a:ext>
            </a:extLst>
          </p:cNvPr>
          <p:cNvSpPr/>
          <p:nvPr/>
        </p:nvSpPr>
        <p:spPr>
          <a:xfrm rot="18814226">
            <a:off x="1414482" y="444654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99FC7CA2-3A6E-1142-88E3-6139D717703B}"/>
              </a:ext>
            </a:extLst>
          </p:cNvPr>
          <p:cNvSpPr/>
          <p:nvPr/>
        </p:nvSpPr>
        <p:spPr>
          <a:xfrm rot="18814226">
            <a:off x="700640" y="371840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6073934-EF71-EF49-A45E-CC5D05BF604B}"/>
              </a:ext>
            </a:extLst>
          </p:cNvPr>
          <p:cNvSpPr/>
          <p:nvPr/>
        </p:nvSpPr>
        <p:spPr>
          <a:xfrm rot="18814226">
            <a:off x="722552" y="2400677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5B7B0B18-4465-1942-A5C9-C82B2701D84E}"/>
              </a:ext>
            </a:extLst>
          </p:cNvPr>
          <p:cNvSpPr/>
          <p:nvPr/>
        </p:nvSpPr>
        <p:spPr>
          <a:xfrm rot="18814226">
            <a:off x="1414483" y="1693409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6488514A-D776-1549-AC9B-11142318F050}"/>
              </a:ext>
            </a:extLst>
          </p:cNvPr>
          <p:cNvSpPr/>
          <p:nvPr/>
        </p:nvSpPr>
        <p:spPr>
          <a:xfrm rot="18814226">
            <a:off x="2747604" y="1652636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79D3A726-2FB6-1D4B-A389-7A5AF78993A9}"/>
              </a:ext>
            </a:extLst>
          </p:cNvPr>
          <p:cNvSpPr/>
          <p:nvPr/>
        </p:nvSpPr>
        <p:spPr>
          <a:xfrm rot="18814226">
            <a:off x="3487664" y="2391241"/>
            <a:ext cx="395418" cy="398414"/>
          </a:xfrm>
          <a:prstGeom prst="plus">
            <a:avLst>
              <a:gd name="adj" fmla="val 4403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/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223B82-988A-2C47-BC6D-25971647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34" y="2100004"/>
                <a:ext cx="1895584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r="-1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F26FFC0-F645-5E49-B233-3A90317B25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1049549"/>
                  </p:ext>
                </p:extLst>
              </p:nvPr>
            </p:nvGraphicFramePr>
            <p:xfrm>
              <a:off x="6545822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875D399-0FE9-9042-AED6-279D4B982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419744"/>
                  </p:ext>
                </p:extLst>
              </p:nvPr>
            </p:nvGraphicFramePr>
            <p:xfrm>
              <a:off x="7542284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9813A17-0158-074B-A81A-C377AC543D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411"/>
                  </p:ext>
                </p:extLst>
              </p:nvPr>
            </p:nvGraphicFramePr>
            <p:xfrm>
              <a:off x="8538746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22CBCAC-0742-434C-A1A5-A7B6BD478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606751"/>
                  </p:ext>
                </p:extLst>
              </p:nvPr>
            </p:nvGraphicFramePr>
            <p:xfrm>
              <a:off x="9535208" y="204407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CE50443D-7F62-0046-8EEB-12CED8D0EC0A}"/>
              </a:ext>
            </a:extLst>
          </p:cNvPr>
          <p:cNvSpPr/>
          <p:nvPr/>
        </p:nvSpPr>
        <p:spPr>
          <a:xfrm rot="16200000">
            <a:off x="7130302" y="2178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4E750A56-6555-B042-BDB5-B426E1896173}"/>
              </a:ext>
            </a:extLst>
          </p:cNvPr>
          <p:cNvSpPr/>
          <p:nvPr/>
        </p:nvSpPr>
        <p:spPr>
          <a:xfrm>
            <a:off x="8137771" y="218156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CB26F867-BD78-A946-9EB7-BB44CF27746C}"/>
              </a:ext>
            </a:extLst>
          </p:cNvPr>
          <p:cNvSpPr/>
          <p:nvPr/>
        </p:nvSpPr>
        <p:spPr>
          <a:xfrm rot="5400000">
            <a:off x="9109758" y="217813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47C44-F0BC-E945-A28A-3E9FFE2BBB30}"/>
              </a:ext>
            </a:extLst>
          </p:cNvPr>
          <p:cNvSpPr txBox="1"/>
          <p:nvPr/>
        </p:nvSpPr>
        <p:spPr>
          <a:xfrm>
            <a:off x="4637731" y="2909124"/>
            <a:ext cx="67160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agent has to find this policy by </a:t>
            </a:r>
            <a:r>
              <a:rPr lang="en-US" b="1" dirty="0"/>
              <a:t>interacting</a:t>
            </a:r>
            <a:r>
              <a:rPr lang="en-US" dirty="0"/>
              <a:t>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74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1F85-EC0B-F247-A4B1-7898FB9C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855"/>
            <a:ext cx="9144000" cy="2806578"/>
          </a:xfrm>
        </p:spPr>
        <p:txBody>
          <a:bodyPr>
            <a:normAutofit/>
          </a:bodyPr>
          <a:lstStyle/>
          <a:p>
            <a:r>
              <a:rPr lang="en-US" u="sng" dirty="0"/>
              <a:t>Monte Carlo Methods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Monte Carlo Prediction</a:t>
            </a:r>
          </a:p>
        </p:txBody>
      </p:sp>
    </p:spTree>
    <p:extLst>
      <p:ext uri="{BB962C8B-B14F-4D97-AF65-F5344CB8AC3E}">
        <p14:creationId xmlns:p14="http://schemas.microsoft.com/office/powerpoint/2010/main" val="28792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4151140" y="5397707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190BC-ACD5-FC4A-9E0B-FFD0B78DA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305632"/>
              </p:ext>
            </p:extLst>
          </p:nvPr>
        </p:nvGraphicFramePr>
        <p:xfrm>
          <a:off x="389333" y="1860793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6622397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009167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261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506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98D031-7FD0-8D49-8F73-B0B89A1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2" y="3375955"/>
            <a:ext cx="866486" cy="1075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223B82-988A-2C47-BC6D-25971647B05D}"/>
              </a:ext>
            </a:extLst>
          </p:cNvPr>
          <p:cNvSpPr txBox="1"/>
          <p:nvPr/>
        </p:nvSpPr>
        <p:spPr>
          <a:xfrm>
            <a:off x="3677938" y="165901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Episode</a:t>
            </a:r>
            <a:r>
              <a:rPr lang="es-ES" dirty="0"/>
              <a:t> 1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2BFF3B75-8116-E64B-B04C-5D399D9134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178890"/>
                  </p:ext>
                </p:extLst>
              </p:nvPr>
            </p:nvGraphicFramePr>
            <p:xfrm>
              <a:off x="3797178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9C20666F-4DBC-5F49-B3EE-E38F5E2C95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2708668"/>
                  </p:ext>
                </p:extLst>
              </p:nvPr>
            </p:nvGraphicFramePr>
            <p:xfrm>
              <a:off x="4793640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769BECD-282D-DE41-BB79-89BC67EAA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283428"/>
                  </p:ext>
                </p:extLst>
              </p:nvPr>
            </p:nvGraphicFramePr>
            <p:xfrm>
              <a:off x="6747084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57E58F0-F8FD-4345-A350-E2209AED4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234533"/>
                  </p:ext>
                </p:extLst>
              </p:nvPr>
            </p:nvGraphicFramePr>
            <p:xfrm>
              <a:off x="7743546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703"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ight Arrow 47">
            <a:extLst>
              <a:ext uri="{FF2B5EF4-FFF2-40B4-BE49-F238E27FC236}">
                <a16:creationId xmlns:a16="http://schemas.microsoft.com/office/drawing/2014/main" id="{9B1D2B87-92D1-DE47-8847-92C343AD205C}"/>
              </a:ext>
            </a:extLst>
          </p:cNvPr>
          <p:cNvSpPr/>
          <p:nvPr/>
        </p:nvSpPr>
        <p:spPr>
          <a:xfrm rot="16200000">
            <a:off x="4381658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AF3B1F-D7C3-7C46-A1BD-A24B16924021}"/>
              </a:ext>
            </a:extLst>
          </p:cNvPr>
          <p:cNvSpPr/>
          <p:nvPr/>
        </p:nvSpPr>
        <p:spPr>
          <a:xfrm>
            <a:off x="6346109" y="249600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C3F6141-603F-A748-898F-B6D32FB70F18}"/>
              </a:ext>
            </a:extLst>
          </p:cNvPr>
          <p:cNvSpPr/>
          <p:nvPr/>
        </p:nvSpPr>
        <p:spPr>
          <a:xfrm rot="5400000">
            <a:off x="7318096" y="2492567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BA4759F3-10C4-734E-90A4-AC57638D00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131727"/>
                  </p:ext>
                </p:extLst>
              </p:nvPr>
            </p:nvGraphicFramePr>
            <p:xfrm>
              <a:off x="5775865" y="2358511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2703" r="-2703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F80A8F78-BD22-BB42-83E9-B7BE900A58FE}"/>
              </a:ext>
            </a:extLst>
          </p:cNvPr>
          <p:cNvSpPr/>
          <p:nvPr/>
        </p:nvSpPr>
        <p:spPr>
          <a:xfrm rot="10800000">
            <a:off x="5363883" y="249256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58" y="5423498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4151139" y="4748748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4151138" y="4110832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4151137" y="3428268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258881"/>
                  </p:ext>
                </p:extLst>
              </p:nvPr>
            </p:nvGraphicFramePr>
            <p:xfrm>
              <a:off x="3554149" y="539770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703"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4414906"/>
                  </p:ext>
                </p:extLst>
              </p:nvPr>
            </p:nvGraphicFramePr>
            <p:xfrm>
              <a:off x="3548616" y="47476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20347"/>
                  </p:ext>
                </p:extLst>
              </p:nvPr>
            </p:nvGraphicFramePr>
            <p:xfrm>
              <a:off x="3542817" y="4137683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427184"/>
                  </p:ext>
                </p:extLst>
              </p:nvPr>
            </p:nvGraphicFramePr>
            <p:xfrm>
              <a:off x="3568578" y="3429846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t="-2703" r="-5405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4689629" y="4985555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97" y="5162005"/>
                <a:ext cx="4854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/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9BFBB3-227F-9E4B-AA16-F42BFCB7F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703" y="2014733"/>
                <a:ext cx="46782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/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D7758B-9C80-6945-8327-17480D2B8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39" y="2015367"/>
                <a:ext cx="4731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/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2F6E273-5102-8C48-9FB7-B175BAB30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01" y="2010221"/>
                <a:ext cx="473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/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22E0077-75B0-F648-8F06-86B05A70F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55" y="2010221"/>
                <a:ext cx="47314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41" y="4793396"/>
                <a:ext cx="422787" cy="40561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10" y="4844832"/>
                <a:ext cx="321042" cy="281445"/>
              </a:xfrm>
              <a:prstGeom prst="rect">
                <a:avLst/>
              </a:prstGeom>
              <a:blipFill>
                <a:blip r:embed="rId20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047" y="4793396"/>
                <a:ext cx="422787" cy="40561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16" y="4854664"/>
                <a:ext cx="321042" cy="281445"/>
              </a:xfrm>
              <a:prstGeom prst="rect">
                <a:avLst/>
              </a:prstGeom>
              <a:blipFill>
                <a:blip r:embed="rId2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Left Brace 83">
            <a:extLst>
              <a:ext uri="{FF2B5EF4-FFF2-40B4-BE49-F238E27FC236}">
                <a16:creationId xmlns:a16="http://schemas.microsoft.com/office/drawing/2014/main" id="{211B805A-DE9A-0049-9F7E-71B74DC1AB5B}"/>
              </a:ext>
            </a:extLst>
          </p:cNvPr>
          <p:cNvSpPr/>
          <p:nvPr/>
        </p:nvSpPr>
        <p:spPr>
          <a:xfrm rot="5400000">
            <a:off x="6614677" y="-243548"/>
            <a:ext cx="246873" cy="6772297"/>
          </a:xfrm>
          <a:prstGeom prst="leftBrace">
            <a:avLst>
              <a:gd name="adj1" fmla="val 3309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5926728" y="4995387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65" y="4662905"/>
                <a:ext cx="49077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4148420"/>
                <a:ext cx="422787" cy="40561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92" y="4209688"/>
                <a:ext cx="321042" cy="281445"/>
              </a:xfrm>
              <a:prstGeom prst="rect">
                <a:avLst/>
              </a:prstGeom>
              <a:blipFill>
                <a:blip r:embed="rId25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7005918" y="4350411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96" y="4469209"/>
                <a:ext cx="49077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3" y="3459482"/>
                <a:ext cx="422787" cy="405619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2" y="3520750"/>
                <a:ext cx="321042" cy="281445"/>
              </a:xfrm>
              <a:prstGeom prst="rect">
                <a:avLst/>
              </a:prstGeom>
              <a:blipFill>
                <a:blip r:embed="rId2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8035994" y="3661473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97" y="3807963"/>
                <a:ext cx="49077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26760"/>
                  </p:ext>
                </p:extLst>
              </p:nvPr>
            </p:nvGraphicFramePr>
            <p:xfrm>
              <a:off x="10362834" y="4047967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6897" r="-150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103333" r="-15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210345" r="-15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0"/>
                          <a:stretch>
                            <a:fillRect t="-300000" r="-15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10339349" y="3652214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6856440" y="745646"/>
            <a:ext cx="4106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</a:t>
            </a:r>
            <a:r>
              <a:rPr lang="en-US" sz="2800" b="1" dirty="0"/>
              <a:t>update</a:t>
            </a:r>
            <a:r>
              <a:rPr lang="en-US" sz="2400" b="1" dirty="0"/>
              <a:t> the table?</a:t>
            </a: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04B8099-7054-694E-B992-812FD773037C}"/>
              </a:ext>
            </a:extLst>
          </p:cNvPr>
          <p:cNvSpPr/>
          <p:nvPr/>
        </p:nvSpPr>
        <p:spPr>
          <a:xfrm rot="16200000">
            <a:off x="5007598" y="5260393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64FC8887-5A3C-9D42-A72B-36A5AF67660B}"/>
              </a:ext>
            </a:extLst>
          </p:cNvPr>
          <p:cNvSpPr/>
          <p:nvPr/>
        </p:nvSpPr>
        <p:spPr>
          <a:xfrm rot="10800000">
            <a:off x="5930767" y="503870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06B8EBDD-E9B6-674A-9204-CCBF5DEBD62D}"/>
              </a:ext>
            </a:extLst>
          </p:cNvPr>
          <p:cNvSpPr/>
          <p:nvPr/>
        </p:nvSpPr>
        <p:spPr>
          <a:xfrm>
            <a:off x="7168325" y="478566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8ABD68DB-7C33-414F-BE29-AACAD7D5A12B}"/>
              </a:ext>
            </a:extLst>
          </p:cNvPr>
          <p:cNvSpPr/>
          <p:nvPr/>
        </p:nvSpPr>
        <p:spPr>
          <a:xfrm rot="5400000">
            <a:off x="8363620" y="398514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2EA047-5FE2-7F4E-8917-8EBF1AC0F510}"/>
              </a:ext>
            </a:extLst>
          </p:cNvPr>
          <p:cNvSpPr txBox="1"/>
          <p:nvPr/>
        </p:nvSpPr>
        <p:spPr>
          <a:xfrm>
            <a:off x="5069093" y="1637658"/>
            <a:ext cx="42312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Monte Carlo Methods run ENTIRE episodes</a:t>
            </a:r>
          </a:p>
        </p:txBody>
      </p:sp>
    </p:spTree>
    <p:extLst>
      <p:ext uri="{BB962C8B-B14F-4D97-AF65-F5344CB8AC3E}">
        <p14:creationId xmlns:p14="http://schemas.microsoft.com/office/powerpoint/2010/main" val="24997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-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21065 L -0.05664 -0.2106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4 -0.21065 L -1.875E-6 -0.210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1065 L 0.11224 -0.210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24 -0.21065 L 0.11302 -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43DFA1-74E6-B64E-9377-F4ED40E76B43}"/>
              </a:ext>
            </a:extLst>
          </p:cNvPr>
          <p:cNvSpPr/>
          <p:nvPr/>
        </p:nvSpPr>
        <p:spPr>
          <a:xfrm>
            <a:off x="838203" y="4238758"/>
            <a:ext cx="5589663" cy="4572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CA9F-E1A0-C042-86D0-177DF089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Monte Carlo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/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7E965C2-634B-7A47-BF15-F5454848D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21" y="4264549"/>
                <a:ext cx="422787" cy="40561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53D85DC5-0F7E-8340-8B72-52B34756C81A}"/>
              </a:ext>
            </a:extLst>
          </p:cNvPr>
          <p:cNvSpPr/>
          <p:nvPr/>
        </p:nvSpPr>
        <p:spPr>
          <a:xfrm>
            <a:off x="838202" y="3589799"/>
            <a:ext cx="5589663" cy="4572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3642BF-3EFD-4A45-B5EC-D8B2B2B7F64B}"/>
              </a:ext>
            </a:extLst>
          </p:cNvPr>
          <p:cNvSpPr/>
          <p:nvPr/>
        </p:nvSpPr>
        <p:spPr>
          <a:xfrm>
            <a:off x="838201" y="2951883"/>
            <a:ext cx="5589663" cy="457200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73CE4-B84C-734E-B198-DFFC830C32C7}"/>
              </a:ext>
            </a:extLst>
          </p:cNvPr>
          <p:cNvSpPr/>
          <p:nvPr/>
        </p:nvSpPr>
        <p:spPr>
          <a:xfrm>
            <a:off x="838200" y="2269319"/>
            <a:ext cx="5589663" cy="457200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C68AD586-42D9-F14C-9317-D85BFC002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724651"/>
                  </p:ext>
                </p:extLst>
              </p:nvPr>
            </p:nvGraphicFramePr>
            <p:xfrm>
              <a:off x="241212" y="4238758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5405" b="-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D7DDD976-EB52-D04B-BDA4-69028CEE2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996162"/>
                  </p:ext>
                </p:extLst>
              </p:nvPr>
            </p:nvGraphicFramePr>
            <p:xfrm>
              <a:off x="235679" y="3588709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F8DE72A1-B0FA-BB4F-AA02-43CA1A0E6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054802"/>
                  </p:ext>
                </p:extLst>
              </p:nvPr>
            </p:nvGraphicFramePr>
            <p:xfrm>
              <a:off x="229880" y="2978734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703" t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FEA03CA2-7A85-4348-9F94-EC297E1EEB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047420"/>
                  </p:ext>
                </p:extLst>
              </p:nvPr>
            </p:nvGraphicFramePr>
            <p:xfrm>
              <a:off x="255641" y="2270897"/>
              <a:ext cx="457200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7200">
                      <a:extLst>
                        <a:ext uri="{9D8B030D-6E8A-4147-A177-3AD203B41FA5}">
                          <a16:colId xmlns:a16="http://schemas.microsoft.com/office/drawing/2014/main" val="2179519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703" r="-2703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251704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FC9CB3-7237-6F45-BF28-59540F3880E7}"/>
              </a:ext>
            </a:extLst>
          </p:cNvPr>
          <p:cNvCxnSpPr>
            <a:cxnSpLocks/>
            <a:stCxn id="11" idx="7"/>
            <a:endCxn id="80" idx="1"/>
          </p:cNvCxnSpPr>
          <p:nvPr/>
        </p:nvCxnSpPr>
        <p:spPr>
          <a:xfrm flipV="1">
            <a:off x="1376692" y="3826606"/>
            <a:ext cx="502681" cy="4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/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32B97FF-2032-6A4A-9BE2-EE16CDF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60" y="4003056"/>
                <a:ext cx="4854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/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147EF10-8208-EA44-AED3-7048F0CA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04" y="3634447"/>
                <a:ext cx="422787" cy="40561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/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9425DE-ED9C-904D-BE07-A268AD55E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73" y="3685883"/>
                <a:ext cx="321042" cy="281445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/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52E0F1-6802-614D-B44D-B89C8D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10" y="3634447"/>
                <a:ext cx="422787" cy="40561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/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E5BBC6-1C2B-8140-B06F-013BA79E2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9" y="3695715"/>
                <a:ext cx="321042" cy="281445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3AFDF4-E69E-7C45-B326-F34CD1210784}"/>
              </a:ext>
            </a:extLst>
          </p:cNvPr>
          <p:cNvCxnSpPr>
            <a:cxnSpLocks/>
            <a:stCxn id="79" idx="6"/>
            <a:endCxn id="83" idx="1"/>
          </p:cNvCxnSpPr>
          <p:nvPr/>
        </p:nvCxnSpPr>
        <p:spPr>
          <a:xfrm flipV="1">
            <a:off x="2613791" y="3836438"/>
            <a:ext cx="406688" cy="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/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D17732-DCF3-E54E-B3D6-D766B6529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28" y="3503956"/>
                <a:ext cx="4907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/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B0D38EF-6579-F242-A082-34DAEA80C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2989471"/>
                <a:ext cx="422787" cy="40561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/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7386336-C44D-FB45-9264-B215C353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5" y="3050739"/>
                <a:ext cx="321042" cy="281445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B4788E-4BDC-5943-A6A5-89ED46197D86}"/>
              </a:ext>
            </a:extLst>
          </p:cNvPr>
          <p:cNvCxnSpPr>
            <a:stCxn id="82" idx="7"/>
            <a:endCxn id="90" idx="1"/>
          </p:cNvCxnSpPr>
          <p:nvPr/>
        </p:nvCxnSpPr>
        <p:spPr>
          <a:xfrm flipV="1">
            <a:off x="3692981" y="3191462"/>
            <a:ext cx="357574" cy="50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/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20B116-C86C-2749-B35D-255F4A749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959" y="3310260"/>
                <a:ext cx="4907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/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75580C6-086D-2D4E-94AC-787BD2D9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89" y="2300533"/>
                <a:ext cx="422787" cy="40561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/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solidFill>
                <a:srgbClr val="A84EE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328890-207A-234F-A6B6-2FFB4E3E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5" y="2361801"/>
                <a:ext cx="321042" cy="281445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9ECA2E-0EE9-AB48-9388-CE12F8D9F462}"/>
              </a:ext>
            </a:extLst>
          </p:cNvPr>
          <p:cNvCxnSpPr>
            <a:stCxn id="89" idx="7"/>
            <a:endCxn id="96" idx="1"/>
          </p:cNvCxnSpPr>
          <p:nvPr/>
        </p:nvCxnSpPr>
        <p:spPr>
          <a:xfrm flipV="1">
            <a:off x="4723057" y="2502524"/>
            <a:ext cx="354968" cy="54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/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16A1E87-A35D-6040-8E91-099A11DD7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60" y="2649014"/>
                <a:ext cx="49077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rgbClr val="A84EEF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>
                <a:extLst>
                  <a:ext uri="{FF2B5EF4-FFF2-40B4-BE49-F238E27FC236}">
                    <a16:creationId xmlns:a16="http://schemas.microsoft.com/office/drawing/2014/main" id="{6BFF6890-4ADC-9847-8F48-9183EEC48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177527"/>
                  </p:ext>
                </p:extLst>
              </p:nvPr>
            </p:nvGraphicFramePr>
            <p:xfrm>
              <a:off x="294823" y="5205880"/>
              <a:ext cx="930562" cy="1478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801">
                      <a:extLst>
                        <a:ext uri="{9D8B030D-6E8A-4147-A177-3AD203B41FA5}">
                          <a16:colId xmlns:a16="http://schemas.microsoft.com/office/drawing/2014/main" val="2611353599"/>
                        </a:ext>
                      </a:extLst>
                    </a:gridCol>
                    <a:gridCol w="562761">
                      <a:extLst>
                        <a:ext uri="{9D8B030D-6E8A-4147-A177-3AD203B41FA5}">
                          <a16:colId xmlns:a16="http://schemas.microsoft.com/office/drawing/2014/main" val="12775875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3448" r="-15517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281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100000" r="-15517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30573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06897" r="-15517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2615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448" t="-296667" r="-155172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9302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92A1AAE-B9A9-674B-AC4E-F1AACDE018CD}"/>
              </a:ext>
            </a:extLst>
          </p:cNvPr>
          <p:cNvSpPr txBox="1"/>
          <p:nvPr/>
        </p:nvSpPr>
        <p:spPr>
          <a:xfrm>
            <a:off x="271338" y="4810127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FE999-C020-B844-A7D5-9D4A158F0D30}"/>
              </a:ext>
            </a:extLst>
          </p:cNvPr>
          <p:cNvSpPr txBox="1"/>
          <p:nvPr/>
        </p:nvSpPr>
        <p:spPr>
          <a:xfrm>
            <a:off x="229880" y="1605528"/>
            <a:ext cx="395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update the table?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1569297-DD99-5F4F-BB78-D857227C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2997"/>
              </p:ext>
            </p:extLst>
          </p:nvPr>
        </p:nvGraphicFramePr>
        <p:xfrm>
          <a:off x="6983468" y="2276522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67BFE56-4F0B-064F-9771-239071C9F50D}"/>
              </a:ext>
            </a:extLst>
          </p:cNvPr>
          <p:cNvSpPr txBox="1"/>
          <p:nvPr/>
        </p:nvSpPr>
        <p:spPr>
          <a:xfrm>
            <a:off x="8730622" y="1399806"/>
            <a:ext cx="15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/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E921FD-C604-0640-8948-5789CF696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83" y="2235838"/>
                <a:ext cx="43813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/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1549DA-98B8-EB48-BBD3-B97EFAF25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2631814"/>
                <a:ext cx="443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/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4AA76-E7BF-5744-A6BF-163C62D9A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3" y="3001146"/>
                <a:ext cx="44345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44335652-9669-F64F-9DA9-4021D5A126DE}"/>
              </a:ext>
            </a:extLst>
          </p:cNvPr>
          <p:cNvSpPr/>
          <p:nvPr/>
        </p:nvSpPr>
        <p:spPr>
          <a:xfrm rot="16200000">
            <a:off x="7240239" y="192153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/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FF29A62-F88F-C34B-A880-AF586EF3C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61" y="1866506"/>
                <a:ext cx="46621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66">
            <a:extLst>
              <a:ext uri="{FF2B5EF4-FFF2-40B4-BE49-F238E27FC236}">
                <a16:creationId xmlns:a16="http://schemas.microsoft.com/office/drawing/2014/main" id="{C8A985AD-ABA2-D245-BEE5-A365EBCE82F6}"/>
              </a:ext>
            </a:extLst>
          </p:cNvPr>
          <p:cNvSpPr/>
          <p:nvPr/>
        </p:nvSpPr>
        <p:spPr>
          <a:xfrm rot="10800000">
            <a:off x="9765799" y="1981038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/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A0F4CC3-C73D-F346-A586-E06D2B8F3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34" y="1871978"/>
                <a:ext cx="47314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0241A050-7AB9-804B-AF15-C5E9F8A0BEB3}"/>
              </a:ext>
            </a:extLst>
          </p:cNvPr>
          <p:cNvSpPr/>
          <p:nvPr/>
        </p:nvSpPr>
        <p:spPr>
          <a:xfrm>
            <a:off x="11140713" y="198024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/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2B57F-738C-244D-803E-2AD32B90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003" y="1886848"/>
                <a:ext cx="47314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72">
            <a:extLst>
              <a:ext uri="{FF2B5EF4-FFF2-40B4-BE49-F238E27FC236}">
                <a16:creationId xmlns:a16="http://schemas.microsoft.com/office/drawing/2014/main" id="{FB2D4AD2-7344-8445-903A-533AF07D7D38}"/>
              </a:ext>
            </a:extLst>
          </p:cNvPr>
          <p:cNvSpPr/>
          <p:nvPr/>
        </p:nvSpPr>
        <p:spPr>
          <a:xfrm rot="5400000">
            <a:off x="8590396" y="195285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/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D98772-1A62-7749-9041-83AE24F54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073" y="1862630"/>
                <a:ext cx="47314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ight Arrow 80">
            <a:extLst>
              <a:ext uri="{FF2B5EF4-FFF2-40B4-BE49-F238E27FC236}">
                <a16:creationId xmlns:a16="http://schemas.microsoft.com/office/drawing/2014/main" id="{61C3E022-5C73-5840-B29E-2950B6A7BEAC}"/>
              </a:ext>
            </a:extLst>
          </p:cNvPr>
          <p:cNvSpPr/>
          <p:nvPr/>
        </p:nvSpPr>
        <p:spPr>
          <a:xfrm rot="16200000">
            <a:off x="1704189" y="4128474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10A3AB0C-FC16-2E46-8470-FFBFF9CD5C72}"/>
              </a:ext>
            </a:extLst>
          </p:cNvPr>
          <p:cNvSpPr/>
          <p:nvPr/>
        </p:nvSpPr>
        <p:spPr>
          <a:xfrm rot="10800000">
            <a:off x="2627358" y="3906781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56BE76E-99FE-5B42-AAAC-236CD4770E17}"/>
              </a:ext>
            </a:extLst>
          </p:cNvPr>
          <p:cNvSpPr/>
          <p:nvPr/>
        </p:nvSpPr>
        <p:spPr>
          <a:xfrm>
            <a:off x="3864916" y="3653750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DE072E89-8C2C-2E4A-8946-CCCACD721063}"/>
              </a:ext>
            </a:extLst>
          </p:cNvPr>
          <p:cNvSpPr/>
          <p:nvPr/>
        </p:nvSpPr>
        <p:spPr>
          <a:xfrm rot="5400000">
            <a:off x="5060211" y="28532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95AD1-6EDD-EA44-B945-CF225B7B2429}"/>
              </a:ext>
            </a:extLst>
          </p:cNvPr>
          <p:cNvSpPr/>
          <p:nvPr/>
        </p:nvSpPr>
        <p:spPr>
          <a:xfrm>
            <a:off x="2200760" y="3326324"/>
            <a:ext cx="1148316" cy="102072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2DF04BA-451B-C044-AC0E-087219848F52}"/>
              </a:ext>
            </a:extLst>
          </p:cNvPr>
          <p:cNvSpPr/>
          <p:nvPr/>
        </p:nvSpPr>
        <p:spPr>
          <a:xfrm>
            <a:off x="3352893" y="3009915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597CE6-5EAE-B94A-BB97-F26AFDF9660C}"/>
              </a:ext>
            </a:extLst>
          </p:cNvPr>
          <p:cNvSpPr/>
          <p:nvPr/>
        </p:nvSpPr>
        <p:spPr>
          <a:xfrm>
            <a:off x="4362186" y="2257902"/>
            <a:ext cx="1018704" cy="121485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DDAA122-9DCA-7A43-BAD0-8647F3D7155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5619412" y="51194"/>
            <a:ext cx="1451361" cy="7140350"/>
          </a:xfrm>
          <a:prstGeom prst="curvedConnector4">
            <a:avLst>
              <a:gd name="adj1" fmla="val -15751"/>
              <a:gd name="adj2" fmla="val 59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/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=−1+10=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3A0961-3231-A949-B8E8-BB5A95AB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076" y="2241310"/>
                <a:ext cx="2049992" cy="198345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BC4ACA7-2C46-5D4B-B019-FA9336EC90EB}"/>
              </a:ext>
            </a:extLst>
          </p:cNvPr>
          <p:cNvSpPr txBox="1"/>
          <p:nvPr/>
        </p:nvSpPr>
        <p:spPr>
          <a:xfrm>
            <a:off x="4767232" y="1593931"/>
            <a:ext cx="193354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Cumulative Return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A6F9B-4409-924E-BE02-8D2E4CA9FB7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59321" y="1778597"/>
            <a:ext cx="707911" cy="92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B5A4418F-679E-0F4F-9EAB-F19FF1AF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72701"/>
              </p:ext>
            </p:extLst>
          </p:nvPr>
        </p:nvGraphicFramePr>
        <p:xfrm>
          <a:off x="6930546" y="4759406"/>
          <a:ext cx="50633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848">
                  <a:extLst>
                    <a:ext uri="{9D8B030D-6E8A-4147-A177-3AD203B41FA5}">
                      <a16:colId xmlns:a16="http://schemas.microsoft.com/office/drawing/2014/main" val="4083391532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869100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2672610783"/>
                    </a:ext>
                  </a:extLst>
                </a:gridCol>
                <a:gridCol w="1265848">
                  <a:extLst>
                    <a:ext uri="{9D8B030D-6E8A-4147-A177-3AD203B41FA5}">
                      <a16:colId xmlns:a16="http://schemas.microsoft.com/office/drawing/2014/main" val="405263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42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37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461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/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Counter Table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B9A7C5-1230-3141-B620-C9A95FB4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700" y="3882690"/>
                <a:ext cx="2291653" cy="369332"/>
              </a:xfrm>
              <a:prstGeom prst="rect">
                <a:avLst/>
              </a:prstGeom>
              <a:blipFill>
                <a:blip r:embed="rId29"/>
                <a:stretch>
                  <a:fillRect l="-164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/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79AC000-A28A-6E45-8B82-84D12E984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61" y="4718722"/>
                <a:ext cx="438132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/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1E8149-CA6F-294E-8BA0-F4ADD1458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114698"/>
                <a:ext cx="44345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/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6D6BD10-FE39-B449-A0EC-AE9C1DB45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71" y="5484030"/>
                <a:ext cx="44345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ight Arrow 104">
            <a:extLst>
              <a:ext uri="{FF2B5EF4-FFF2-40B4-BE49-F238E27FC236}">
                <a16:creationId xmlns:a16="http://schemas.microsoft.com/office/drawing/2014/main" id="{3A82F55B-A57C-2D49-8201-A76B2F5518FC}"/>
              </a:ext>
            </a:extLst>
          </p:cNvPr>
          <p:cNvSpPr/>
          <p:nvPr/>
        </p:nvSpPr>
        <p:spPr>
          <a:xfrm rot="16200000">
            <a:off x="7187317" y="4404415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/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B4A8A57-652D-814C-A3CE-94F1968A3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39" y="4349390"/>
                <a:ext cx="466217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573F282-974C-8C4D-BDF2-324395491D75}"/>
              </a:ext>
            </a:extLst>
          </p:cNvPr>
          <p:cNvSpPr/>
          <p:nvPr/>
        </p:nvSpPr>
        <p:spPr>
          <a:xfrm rot="10800000">
            <a:off x="9712877" y="4463922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/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2B0381B-F09C-F546-B72B-C9F9B071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212" y="4354862"/>
                <a:ext cx="473143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ight Arrow 108">
            <a:extLst>
              <a:ext uri="{FF2B5EF4-FFF2-40B4-BE49-F238E27FC236}">
                <a16:creationId xmlns:a16="http://schemas.microsoft.com/office/drawing/2014/main" id="{48AFC5B8-CE5B-8440-9318-C4251549CE2C}"/>
              </a:ext>
            </a:extLst>
          </p:cNvPr>
          <p:cNvSpPr/>
          <p:nvPr/>
        </p:nvSpPr>
        <p:spPr>
          <a:xfrm>
            <a:off x="11087791" y="4463129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/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31E9720-D0ED-5244-BC79-37DA35C6A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081" y="4369732"/>
                <a:ext cx="473143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ight Arrow 110">
            <a:extLst>
              <a:ext uri="{FF2B5EF4-FFF2-40B4-BE49-F238E27FC236}">
                <a16:creationId xmlns:a16="http://schemas.microsoft.com/office/drawing/2014/main" id="{79B9EC0C-F543-2D41-A6E6-10C6B0BADDE7}"/>
              </a:ext>
            </a:extLst>
          </p:cNvPr>
          <p:cNvSpPr/>
          <p:nvPr/>
        </p:nvSpPr>
        <p:spPr>
          <a:xfrm rot="5400000">
            <a:off x="8537474" y="4435736"/>
            <a:ext cx="298938" cy="18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/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AF707F0-BE82-B646-A50E-F6607904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51" y="4345514"/>
                <a:ext cx="473143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/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D34565-D11E-9C43-ABF3-A7874656A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91" y="4040066"/>
                <a:ext cx="1016368" cy="338554"/>
              </a:xfrm>
              <a:prstGeom prst="rect">
                <a:avLst/>
              </a:prstGeom>
              <a:blipFill>
                <a:blip r:embed="rId3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/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General 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D67A4B0-71C6-D445-B076-274BBE5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73" y="6222694"/>
                <a:ext cx="4805366" cy="369332"/>
              </a:xfrm>
              <a:prstGeom prst="rect">
                <a:avLst/>
              </a:prstGeom>
              <a:blipFill>
                <a:blip r:embed="rId38"/>
                <a:stretch>
                  <a:fillRect l="-785" t="-3030" b="-1818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98E5F-A216-4349-B683-81D935B9E0C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2774917" y="4354862"/>
            <a:ext cx="1222651" cy="5704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74FE979-461B-F34B-8F7A-359EB4A93F35}"/>
              </a:ext>
            </a:extLst>
          </p:cNvPr>
          <p:cNvCxnSpPr>
            <a:cxnSpLocks/>
            <a:stCxn id="41" idx="2"/>
            <a:endCxn id="116" idx="0"/>
          </p:cNvCxnSpPr>
          <p:nvPr/>
        </p:nvCxnSpPr>
        <p:spPr>
          <a:xfrm>
            <a:off x="3997568" y="5294678"/>
            <a:ext cx="888" cy="928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F4133106-79CE-734F-992B-57C6C3A3C924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97122" y="1324845"/>
            <a:ext cx="1043020" cy="70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/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Update Rule: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=−1+9=8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508F4A-09BB-6747-9C00-C24B0945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85" y="4925346"/>
                <a:ext cx="4805366" cy="369332"/>
              </a:xfrm>
              <a:prstGeom prst="rect">
                <a:avLst/>
              </a:prstGeom>
              <a:blipFill>
                <a:blip r:embed="rId39"/>
                <a:stretch>
                  <a:fillRect l="-1053" t="-6452" b="-19355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/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31555C8-AE3F-2243-BB5D-A374EA2D6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82" y="5364159"/>
                <a:ext cx="1132746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1379</Words>
  <Application>Microsoft Macintosh PowerPoint</Application>
  <PresentationFormat>Widescreen</PresentationFormat>
  <Paragraphs>585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 Theme</vt:lpstr>
      <vt:lpstr>Reinforcement Learning   Monte Carlo Methods</vt:lpstr>
      <vt:lpstr>Index</vt:lpstr>
      <vt:lpstr>Monte Carlo Methods  Monte Carlo Prediction</vt:lpstr>
      <vt:lpstr>Environment Example </vt:lpstr>
      <vt:lpstr>Environment Example </vt:lpstr>
      <vt:lpstr>Environment Example </vt:lpstr>
      <vt:lpstr>Monte Carlo Methods  Monte Carlo Prediction</vt:lpstr>
      <vt:lpstr>Monte Carlo Prediction </vt:lpstr>
      <vt:lpstr>Monte Carlo Prediction</vt:lpstr>
      <vt:lpstr>Monte Carlo Prediction</vt:lpstr>
      <vt:lpstr>Monte Carlo Prediction</vt:lpstr>
      <vt:lpstr>Monte Carlo Prediction</vt:lpstr>
      <vt:lpstr>Monte Carlo Prediction</vt:lpstr>
      <vt:lpstr>Monte Carlo Methods  First-Visit vs Every-Visit</vt:lpstr>
      <vt:lpstr>Monte Carlo First Visit</vt:lpstr>
      <vt:lpstr>PowerPoint Presentation</vt:lpstr>
      <vt:lpstr>Monte Carlo First Visit</vt:lpstr>
      <vt:lpstr>NOTE 1</vt:lpstr>
      <vt:lpstr>Monte Carlo Methods  Monte Carlo Control</vt:lpstr>
      <vt:lpstr> What can be improved in this method?  Right now we are improving the table after all the episodes  We need a way to update the values after each episode </vt:lpstr>
      <vt:lpstr>Monte Carlo Methods  Monte Carlo Control  Incremental updates</vt:lpstr>
      <vt:lpstr>Monte Carlo Control</vt:lpstr>
      <vt:lpstr>Monte Carlo Control</vt:lpstr>
      <vt:lpstr> What can be improved in this method?  1/N(s,a)  will be high at the beginning and get smaller with time This is undesired, we want last information to be indeed more important </vt:lpstr>
      <vt:lpstr>Monte Carlo Methods  Monte Carlo Control  Constant Step Size α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Ruiz Ruiz</dc:creator>
  <cp:lastModifiedBy>Pablo Ruiz Ruiz</cp:lastModifiedBy>
  <cp:revision>422</cp:revision>
  <dcterms:created xsi:type="dcterms:W3CDTF">2018-09-08T23:49:33Z</dcterms:created>
  <dcterms:modified xsi:type="dcterms:W3CDTF">2018-09-09T21:18:50Z</dcterms:modified>
</cp:coreProperties>
</file>